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70" r:id="rId14"/>
    <p:sldId id="267" r:id="rId1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佈景主題樣式 1 - 輔色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佈景主題樣式 1 - 輔色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佈景主題樣式 1 - 輔色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FD0F851-EC5A-4D38-B0AD-8093EC10F338}" styleName="淺色樣式 1 - 輔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1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3916A16-7659-4E4E-60E0-A903BC55C6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D1E670F-AF53-0F7C-B4A7-943DDDF3E6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86AEA0C-9296-ED16-2BE8-352BED3CA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815D-210E-4694-B8D2-EA48355494DE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14B60CF-0408-8F6B-71C4-EF46638F7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A6AE0DC-F99D-E547-4AD6-25A3BFF01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59A6-E409-493D-B68C-306CDC2568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8183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75733BA-259C-FCF6-DAD4-47FC2E0AF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112E1B2-626E-B3DF-871F-ECEFAB3736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8103638-32FD-4B67-04C9-AC0E60B51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815D-210E-4694-B8D2-EA48355494DE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CE0AB13-7C59-33A2-B175-AC8C91B65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F95FDB5-FB96-2197-1887-446B3ECCC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59A6-E409-493D-B68C-306CDC2568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3542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392164B7-04AF-C39F-34FF-0931FC7908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E415145-25B1-493C-A5D2-F4E0D4813D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A156075-9AB9-5697-73C8-6398D7336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815D-210E-4694-B8D2-EA48355494DE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2F0486F-658D-2B37-32D6-B460B272D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6E87554-FB5A-94FC-C2F7-28E39CA0A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59A6-E409-493D-B68C-306CDC2568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8449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7BEC32D-3460-C798-639D-EA091A567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C3C6600-39EF-7DE6-9365-02135C89B2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C8C436A-C32B-589E-5F8A-2D3D6EC75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815D-210E-4694-B8D2-EA48355494DE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83DEC5F-6500-97BE-3E49-5F15F4650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7173BBF-B3CE-6082-F348-43AFDE351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59A6-E409-493D-B68C-306CDC2568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4008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DC21C78-27AD-79AD-7A78-513BC9038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16CCC08-F223-6FA4-18F2-B73FBDFA68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9655DAB-38D3-F3AF-A73B-FEE3B9CAF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815D-210E-4694-B8D2-EA48355494DE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FFE5746-082E-99ED-BCF5-F71354F77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772D83A-BDC3-849A-C4FA-5AB4C6EF9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59A6-E409-493D-B68C-306CDC2568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707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0228D73-2736-49B6-D32A-491202684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1E74FC9-DE8E-80C9-07FE-DD8BE38800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7978A01-3A1A-1C2A-778D-1BB2610523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88D93F8-7C6B-7DBB-3498-9B08C4E01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815D-210E-4694-B8D2-EA48355494DE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D230A91-3B1B-617C-51BA-66B9F6ED1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46C9143-4D0E-DAD9-EAA4-7DB4CC503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59A6-E409-493D-B68C-306CDC2568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2284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B849D2F-1548-A794-A76F-D18E4DBC9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DBFF9FE-1080-61BD-46D2-C0DC66991E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E1F0A38-7BBD-B99E-BDA2-51D28F8F0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515B50B0-23FE-6151-844B-548F29E74E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AD4F524C-1D7C-A154-2D44-B7EC88F540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8C6D2297-69D1-9A09-DD50-2A9AB7B2B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815D-210E-4694-B8D2-EA48355494DE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4FCF47BF-6202-E167-0ABB-A9AE7BA57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03E47186-AEB3-E5A8-71B5-A8FD26E91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59A6-E409-493D-B68C-306CDC2568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8788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773792-42A8-F96E-2CF8-E5220C472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3E29CB61-28D5-1BB8-5576-FDEB82CE3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815D-210E-4694-B8D2-EA48355494DE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158A83C-A901-E453-594C-7977ABE4B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66BB448-4A58-DEAC-019B-6213CDDD9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59A6-E409-493D-B68C-306CDC2568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0629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52A89F36-7D51-6C62-8BE3-54ED6FB28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815D-210E-4694-B8D2-EA48355494DE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A689CD7-E52E-C98A-6291-6E1DC2A0C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54CCA6B-C815-216C-F051-F5CC17EF2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59A6-E409-493D-B68C-306CDC2568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3299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DAA7CF-CD64-ED70-06CE-DF93E0DAA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D4C7C00-C5CE-F20B-ACE3-8955297E8C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98958DD-F058-F585-26ED-F93820C388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96FF0FA-6DB9-754E-1C08-F07E5C839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815D-210E-4694-B8D2-EA48355494DE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5B19630-55E9-1A78-1254-15167B7FB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1ACBEFE-7507-4BBE-0933-724A361E2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59A6-E409-493D-B68C-306CDC2568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8146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62FAAFA-DB2B-8D46-A2EB-E66FD0C9A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82C20E8B-A788-1418-1C02-312612B460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AD15B2-375E-A654-B1CD-D14B67FEF1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9F3446D-9306-0C4F-895A-6E19B3FBD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815D-210E-4694-B8D2-EA48355494DE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E0DB34A-A575-A9BD-D341-31D155AB3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DCF8FD-4423-5689-5946-D9691F019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59A6-E409-493D-B68C-306CDC2568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1206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49095FDE-CC10-B789-E6C7-D95922DAC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54F8977-52C8-B448-2BFB-9065CBAE7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956377A-AA4A-C649-763C-8F240DF4F9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DC815D-210E-4694-B8D2-EA48355494DE}" type="datetimeFigureOut">
              <a:rPr lang="zh-TW" altLang="en-US" smtClean="0"/>
              <a:t>2025/10/2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C31757C-5532-009A-FEF3-3DCAF6BB93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3098133-1914-4F49-9FB1-AC1DD63D59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4C59A6-E409-493D-B68C-306CDC2568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4013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7CD88B0-28D9-ADE1-5883-B3CA4CECC0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34759"/>
            <a:ext cx="9144000" cy="2387600"/>
          </a:xfrm>
        </p:spPr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水災後的</a:t>
            </a:r>
            <a:b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聊聊時間</a:t>
            </a:r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87A75B2F-51C4-20C0-B775-FC1F499D057F}"/>
              </a:ext>
            </a:extLst>
          </p:cNvPr>
          <p:cNvSpPr txBox="1">
            <a:spLocks/>
          </p:cNvSpPr>
          <p:nvPr/>
        </p:nvSpPr>
        <p:spPr>
          <a:xfrm>
            <a:off x="1524000" y="3429000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</a:t>
            </a:r>
            <a:r>
              <a:rPr lang="zh-TW" altLang="en-US" sz="24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老師們可自行套用背景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</a:t>
            </a:r>
            <a:r>
              <a:rPr lang="zh-TW" altLang="en-US" sz="2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紅色字體供老師參考用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（</a:t>
            </a:r>
            <a:r>
              <a:rPr lang="zh-TW" altLang="en-US" sz="240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若需</a:t>
            </a:r>
            <a:r>
              <a:rPr lang="zh-TW" altLang="en-US" sz="240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討論，歡迎運用花蓮</a:t>
            </a:r>
            <a:r>
              <a:rPr lang="zh-TW" altLang="en-US" sz="240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輔諮中心諮詢專線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896858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4FB3185-0259-F54E-CC79-DE330EBA3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接著，我們來聊聊</a:t>
            </a:r>
            <a:r>
              <a:rPr lang="en-US" altLang="zh-TW" dirty="0"/>
              <a:t>…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203C955-BB3D-B0E4-2BAB-33EE87517E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/>
              <a:t>這幾天的你，有哪些想法、心情？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（</a:t>
            </a:r>
            <a:r>
              <a:rPr lang="zh-TW" altLang="en-US" sz="4000" dirty="0">
                <a:solidFill>
                  <a:srgbClr val="FF0000"/>
                </a:solidFill>
              </a:rPr>
              <a:t>若學生對於情緒字詞陌生，老師可以引導「看到大水來了／新聞報導的時候</a:t>
            </a:r>
            <a:r>
              <a:rPr lang="en-US" altLang="zh-TW" sz="4000" dirty="0">
                <a:solidFill>
                  <a:srgbClr val="FF0000"/>
                </a:solidFill>
              </a:rPr>
              <a:t>…</a:t>
            </a:r>
            <a:r>
              <a:rPr lang="zh-TW" altLang="en-US" sz="4000" dirty="0">
                <a:solidFill>
                  <a:srgbClr val="FF0000"/>
                </a:solidFill>
              </a:rPr>
              <a:t>」</a:t>
            </a:r>
            <a:endParaRPr lang="en-US" altLang="zh-TW" sz="4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TW" altLang="en-US" sz="4000" dirty="0">
                <a:solidFill>
                  <a:srgbClr val="FF0000"/>
                </a:solidFill>
              </a:rPr>
              <a:t>「水在樓下的時候</a:t>
            </a:r>
            <a:r>
              <a:rPr lang="en-US" altLang="zh-TW" sz="4000" dirty="0">
                <a:solidFill>
                  <a:srgbClr val="FF0000"/>
                </a:solidFill>
              </a:rPr>
              <a:t>…</a:t>
            </a:r>
            <a:r>
              <a:rPr lang="zh-TW" altLang="en-US" sz="4000" dirty="0">
                <a:solidFill>
                  <a:srgbClr val="FF0000"/>
                </a:solidFill>
              </a:rPr>
              <a:t>」</a:t>
            </a:r>
            <a:endParaRPr lang="en-US" altLang="zh-TW" sz="4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TW" altLang="en-US" sz="4000" dirty="0">
                <a:solidFill>
                  <a:srgbClr val="FF0000"/>
                </a:solidFill>
              </a:rPr>
              <a:t>「如果我是你</a:t>
            </a:r>
            <a:r>
              <a:rPr lang="en-US" altLang="zh-TW" sz="4000" dirty="0">
                <a:solidFill>
                  <a:srgbClr val="FF0000"/>
                </a:solidFill>
              </a:rPr>
              <a:t>…</a:t>
            </a:r>
            <a:r>
              <a:rPr lang="zh-TW" altLang="en-US" sz="4000" dirty="0">
                <a:solidFill>
                  <a:srgbClr val="FF0000"/>
                </a:solidFill>
              </a:rPr>
              <a:t>我可能會很害怕／生氣／</a:t>
            </a:r>
            <a:r>
              <a:rPr lang="en-US" altLang="zh-TW" sz="4000" dirty="0">
                <a:solidFill>
                  <a:srgbClr val="FF0000"/>
                </a:solidFill>
              </a:rPr>
              <a:t>…</a:t>
            </a:r>
            <a:r>
              <a:rPr lang="zh-TW" altLang="en-US" sz="4000" dirty="0">
                <a:solidFill>
                  <a:srgbClr val="FF0000"/>
                </a:solidFill>
              </a:rPr>
              <a:t>」</a:t>
            </a:r>
            <a:r>
              <a:rPr lang="zh-TW" altLang="en-US" sz="4000" dirty="0"/>
              <a:t>）</a:t>
            </a:r>
            <a:endParaRPr lang="zh-TW" alt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8453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452551A-B97B-50F1-34C9-F00550E63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接著，我們來聊聊</a:t>
            </a:r>
            <a:r>
              <a:rPr lang="en-US" altLang="zh-TW" dirty="0"/>
              <a:t>…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93B6962-4F59-1E24-155C-A3D41CA7B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/>
              <a:t>當你覺得害怕／著急／生氣／很煩</a:t>
            </a:r>
            <a:r>
              <a:rPr lang="en-US" altLang="zh-TW" sz="4000" dirty="0"/>
              <a:t>…</a:t>
            </a:r>
          </a:p>
          <a:p>
            <a:r>
              <a:rPr lang="zh-TW" altLang="en-US" sz="4000" dirty="0"/>
              <a:t>這些時候，你都怎麼辦？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（</a:t>
            </a:r>
            <a:r>
              <a:rPr lang="zh-TW" altLang="en-US" sz="4000" dirty="0">
                <a:solidFill>
                  <a:srgbClr val="FF0000"/>
                </a:solidFill>
              </a:rPr>
              <a:t>到此步驟，情緒經驗已被喚起，老師可以聆聽學生在討論中所說的情緒，如何反應與安頓自己，有助於增加學生對自己的控制感。可以摘述學生的話回應即可。</a:t>
            </a:r>
            <a:r>
              <a:rPr lang="zh-TW" altLang="en-US" sz="4000" dirty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27897183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B038CF5-91FE-23CF-AA9D-D83215A68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身心反應參考表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4ECA7ADB-1234-38B5-D037-180D34D4C0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2163343"/>
              </p:ext>
            </p:extLst>
          </p:nvPr>
        </p:nvGraphicFramePr>
        <p:xfrm>
          <a:off x="1618376" y="2009981"/>
          <a:ext cx="8624582" cy="4482894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324450">
                  <a:extLst>
                    <a:ext uri="{9D8B030D-6E8A-4147-A177-3AD203B41FA5}">
                      <a16:colId xmlns:a16="http://schemas.microsoft.com/office/drawing/2014/main" val="3531606170"/>
                    </a:ext>
                  </a:extLst>
                </a:gridCol>
                <a:gridCol w="6300132">
                  <a:extLst>
                    <a:ext uri="{9D8B030D-6E8A-4147-A177-3AD203B41FA5}">
                      <a16:colId xmlns:a16="http://schemas.microsoft.com/office/drawing/2014/main" val="1654178628"/>
                    </a:ext>
                  </a:extLst>
                </a:gridCol>
              </a:tblGrid>
              <a:tr h="747149">
                <a:tc>
                  <a:txBody>
                    <a:bodyPr/>
                    <a:lstStyle/>
                    <a:p>
                      <a:r>
                        <a:rPr lang="zh-TW" altLang="en-US" sz="4000" b="0" dirty="0"/>
                        <a:t>情緒反應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000" dirty="0"/>
                        <a:t>生氣、驚嚇、煩躁、孤單、無助、</a:t>
                      </a:r>
                      <a:endParaRPr lang="en-US" altLang="zh-TW" sz="2000" dirty="0"/>
                    </a:p>
                    <a:p>
                      <a:r>
                        <a:rPr lang="zh-TW" altLang="en-US" sz="2000" dirty="0"/>
                        <a:t>緊張、害怕、憤怒、愧疚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1214894"/>
                  </a:ext>
                </a:extLst>
              </a:tr>
              <a:tr h="747149">
                <a:tc>
                  <a:txBody>
                    <a:bodyPr/>
                    <a:lstStyle/>
                    <a:p>
                      <a:r>
                        <a:rPr lang="zh-TW" altLang="en-US" sz="4000" b="0" dirty="0"/>
                        <a:t>身體感覺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疲累無力、惡夢連連、容易被驚嚇</a:t>
                      </a:r>
                      <a:endParaRPr lang="en-US" altLang="zh-TW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呼吸困難、頭痛胃痛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5662952"/>
                  </a:ext>
                </a:extLst>
              </a:tr>
              <a:tr h="747149">
                <a:tc>
                  <a:txBody>
                    <a:bodyPr/>
                    <a:lstStyle/>
                    <a:p>
                      <a:r>
                        <a:rPr lang="zh-TW" altLang="en-US" sz="4000" b="0" dirty="0"/>
                        <a:t>想法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反覆重播驚心畫面、聲音氣味揮之不去</a:t>
                      </a:r>
                      <a:endParaRPr lang="en-US" altLang="zh-TW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擔心會有下個災難、無法專注於課堂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7514163"/>
                  </a:ext>
                </a:extLst>
              </a:tr>
              <a:tr h="747149">
                <a:tc>
                  <a:txBody>
                    <a:bodyPr/>
                    <a:lstStyle/>
                    <a:p>
                      <a:r>
                        <a:rPr lang="zh-TW" altLang="en-US" sz="4000" b="0" dirty="0"/>
                        <a:t>行為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自責、指責別人、坐立難安</a:t>
                      </a:r>
                      <a:endParaRPr lang="en-US" altLang="zh-TW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壓抑情緒、避談轉移注意力、避開人群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3248317"/>
                  </a:ext>
                </a:extLst>
              </a:tr>
              <a:tr h="747149">
                <a:tc>
                  <a:txBody>
                    <a:bodyPr/>
                    <a:lstStyle/>
                    <a:p>
                      <a:r>
                        <a:rPr lang="zh-TW" altLang="en-US" sz="4000" b="0" dirty="0"/>
                        <a:t>壓力反應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經驗重現、退縮麻木、神經緊繃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2443788"/>
                  </a:ext>
                </a:extLst>
              </a:tr>
              <a:tr h="747149">
                <a:tc>
                  <a:txBody>
                    <a:bodyPr/>
                    <a:lstStyle/>
                    <a:p>
                      <a:r>
                        <a:rPr lang="zh-TW" altLang="en-US" sz="4000" b="0" dirty="0"/>
                        <a:t>靈異經驗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覺得過世的親友回來、夢見過世的親友</a:t>
                      </a:r>
                      <a:endParaRPr lang="en-US" altLang="zh-TW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覺得聽到或看到過世親友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5506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9986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568794-9313-AD9B-D432-4D116143C2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609401A-801F-C856-E61C-8FB669113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老師的貼心叮嚀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C0E1963-B233-C3BB-B927-E7FB6FCEAD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/>
              <a:t>剛剛同學說的心情，其實都是人在面對壓力時，會有的心情，覺得煩躁／生氣／傷心</a:t>
            </a:r>
            <a:r>
              <a:rPr lang="en-US" altLang="zh-TW" sz="4000" dirty="0"/>
              <a:t>…</a:t>
            </a:r>
            <a:r>
              <a:rPr lang="zh-TW" altLang="en-US" sz="4000" dirty="0"/>
              <a:t> 都是正常的反應（</a:t>
            </a:r>
            <a:r>
              <a:rPr lang="zh-TW" altLang="en-US" sz="4000" dirty="0">
                <a:solidFill>
                  <a:srgbClr val="FF0000"/>
                </a:solidFill>
              </a:rPr>
              <a:t>老師可參考上頁表格</a:t>
            </a:r>
            <a:r>
              <a:rPr lang="zh-TW" altLang="en-US" sz="4000" dirty="0"/>
              <a:t>）。</a:t>
            </a:r>
            <a:endParaRPr lang="en-US" altLang="zh-TW" sz="4000" dirty="0"/>
          </a:p>
          <a:p>
            <a:r>
              <a:rPr lang="zh-TW" altLang="en-US" sz="4000" dirty="0"/>
              <a:t>這些心情一般來說會持續大概一個月，如果你發現很常一直想到水災的事情、或是忍不住有情緒，都可以再讓老師知道。</a:t>
            </a:r>
          </a:p>
        </p:txBody>
      </p:sp>
    </p:spTree>
    <p:extLst>
      <p:ext uri="{BB962C8B-B14F-4D97-AF65-F5344CB8AC3E}">
        <p14:creationId xmlns:p14="http://schemas.microsoft.com/office/powerpoint/2010/main" val="11997770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A618D2A-A363-F722-ED57-8365F8B25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老師的貼心叮嚀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4485488-1F59-53D7-6348-616854FB7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/>
              <a:t>剛剛同學說的生活狀況、還有遇到的事情，老師會放在心裡，這段時間如果還有其他問題，可以多跟老師反映。也千萬不能拿同學有情緒、覺得很傷心這件事，跟他開玩笑、或取笑別人喔！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（</a:t>
            </a:r>
            <a:r>
              <a:rPr lang="zh-TW" altLang="en-US" sz="4000" dirty="0">
                <a:solidFill>
                  <a:srgbClr val="FF0000"/>
                </a:solidFill>
              </a:rPr>
              <a:t>讓剛才有情緒或表達脆弱的同學，有個收尾，並且有初步的安全感。</a:t>
            </a:r>
            <a:r>
              <a:rPr lang="zh-TW" altLang="en-US" sz="4000" dirty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1602598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00F024F-2B1A-6D05-BBC7-43994238C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現況確認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F3CF1A7-C2C2-B449-8BF3-EEA5C70B0C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水災已經過了一個禮拜，現在的你還好嗎？</a:t>
            </a:r>
            <a:endParaRPr lang="en-US" altLang="zh-TW" dirty="0"/>
          </a:p>
          <a:p>
            <a:r>
              <a:rPr lang="zh-TW" altLang="en-US" dirty="0"/>
              <a:t>這裡有幾個問題想問問你，讓老師知道你現在家裡的情況。</a:t>
            </a:r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67515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EF81485-2943-C1E8-A2EA-03A7A5B91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現況確認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A7DC129-A7C2-176B-EF5A-37429642D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現在的你，居住在哪裡呢？</a:t>
            </a:r>
            <a:endParaRPr lang="en-US" altLang="zh-TW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lvl="1" indent="0">
              <a:buNone/>
            </a:pP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□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避難</a:t>
            </a: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所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</a:p>
          <a:p>
            <a:pPr marL="457200" lvl="1" indent="0">
              <a:buNone/>
            </a:pP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□ </a:t>
            </a: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親友家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</a:p>
          <a:p>
            <a:pPr marL="457200" lvl="1" indent="0">
              <a:buNone/>
            </a:pP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□ </a:t>
            </a: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回到原居住處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</a:p>
          <a:p>
            <a:pPr marL="457200" lvl="1" indent="0">
              <a:buNone/>
            </a:pP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□ </a:t>
            </a: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其他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31453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EB3FA1-CB86-7463-49A4-A037CC468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現況確認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98B0057-6C34-533E-0662-BD4D0C417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家人或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親朋好友，</a:t>
            </a: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是否有傷亡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？</a:t>
            </a:r>
            <a:endParaRPr lang="en-US" altLang="zh-TW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lvl="1" indent="0">
              <a:buNone/>
            </a:pP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□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有家人受傷或死亡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</a:p>
          <a:p>
            <a:pPr marL="457200" lvl="1" indent="0">
              <a:buNone/>
            </a:pP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□ </a:t>
            </a: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失聯中尚待確認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</a:p>
          <a:p>
            <a:pPr marL="457200" lvl="1" indent="0">
              <a:buNone/>
            </a:pP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□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無家人傷亡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</a:t>
            </a:r>
          </a:p>
          <a:p>
            <a:pPr marL="457200" lvl="1" indent="0">
              <a:buNone/>
            </a:pP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□ </a:t>
            </a: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其他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52704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0DA32B7-84C4-62D2-1065-674C69D23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現況確認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E195B73-6445-1D42-9779-8CABBE179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031" y="1817236"/>
            <a:ext cx="10515600" cy="4351338"/>
          </a:xfrm>
        </p:spPr>
        <p:txBody>
          <a:bodyPr>
            <a:normAutofit/>
          </a:bodyPr>
          <a:lstStyle/>
          <a:p>
            <a:pPr lvl="1"/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房子受水災影響的程度</a:t>
            </a:r>
          </a:p>
          <a:p>
            <a:pPr marL="457200" lvl="1" indent="0">
              <a:buNone/>
            </a:pP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□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直接受損（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一樓淹</a:t>
            </a: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水）　</a:t>
            </a:r>
            <a:endParaRPr lang="en-US" altLang="zh-TW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lvl="1" indent="0">
              <a:buNone/>
            </a:pP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□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無淹水但有</a:t>
            </a: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受損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</a:p>
          <a:p>
            <a:pPr marL="457200" lvl="1" indent="0">
              <a:buNone/>
            </a:pP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□ 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完全</a:t>
            </a: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無受損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</a:p>
          <a:p>
            <a:pPr marL="457200" lvl="1" indent="0">
              <a:buNone/>
            </a:pP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□ </a:t>
            </a: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其他</a:t>
            </a:r>
            <a:endParaRPr lang="zh-TW" altLang="en-US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96761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8092B3-EB1D-21E7-C64C-61810EEA0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現況確認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F9F5EDB-B02D-BA4D-E452-A0CAE2D640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8788"/>
            <a:ext cx="10515600" cy="4351338"/>
          </a:xfrm>
        </p:spPr>
        <p:txBody>
          <a:bodyPr/>
          <a:lstStyle/>
          <a:p>
            <a:r>
              <a:rPr lang="zh-TW" altLang="en-US" sz="4000" dirty="0"/>
              <a:t>目前居住環境中：</a:t>
            </a:r>
            <a:endParaRPr lang="en-US" altLang="zh-TW" sz="4000" dirty="0"/>
          </a:p>
          <a:p>
            <a:pPr marL="0" indent="0">
              <a:buNone/>
            </a:pPr>
            <a:endParaRPr lang="en-US" altLang="zh-TW" sz="4000" dirty="0"/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6C499448-7393-EED6-38FC-085C0592C1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1965435"/>
              </p:ext>
            </p:extLst>
          </p:nvPr>
        </p:nvGraphicFramePr>
        <p:xfrm>
          <a:off x="1721606" y="2288407"/>
          <a:ext cx="8238730" cy="4179506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372222">
                  <a:extLst>
                    <a:ext uri="{9D8B030D-6E8A-4147-A177-3AD203B41FA5}">
                      <a16:colId xmlns:a16="http://schemas.microsoft.com/office/drawing/2014/main" val="4105353085"/>
                    </a:ext>
                  </a:extLst>
                </a:gridCol>
                <a:gridCol w="5866508">
                  <a:extLst>
                    <a:ext uri="{9D8B030D-6E8A-4147-A177-3AD203B41FA5}">
                      <a16:colId xmlns:a16="http://schemas.microsoft.com/office/drawing/2014/main" val="1342390174"/>
                    </a:ext>
                  </a:extLst>
                </a:gridCol>
              </a:tblGrid>
              <a:tr h="610957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zh-TW" altLang="en-US" sz="2800" b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飲食</a:t>
                      </a:r>
                      <a:endParaRPr lang="en-US" altLang="zh-TW" sz="28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</a:t>
                      </a:r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有                                      </a:t>
                      </a:r>
                      <a:r>
                        <a:rPr lang="en-US" altLang="zh-TW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□</a:t>
                      </a:r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300468"/>
                  </a:ext>
                </a:extLst>
              </a:tr>
              <a:tr h="651648">
                <a:tc>
                  <a:txBody>
                    <a:bodyPr/>
                    <a:lstStyle/>
                    <a:p>
                      <a:r>
                        <a:rPr lang="en-US" altLang="zh-TW" sz="2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altLang="en-US" sz="2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用水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b="1" kern="1200" noProof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□</a:t>
                      </a:r>
                      <a:r>
                        <a:rPr lang="zh-TW" altLang="en-US" sz="2400" b="1" kern="1200" noProof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有                                      </a:t>
                      </a:r>
                      <a:r>
                        <a:rPr lang="en-US" altLang="zh-TW" sz="2400" b="1" kern="1200" noProof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□</a:t>
                      </a:r>
                      <a:r>
                        <a:rPr lang="zh-TW" altLang="en-US" sz="2400" b="1" kern="1200" noProof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無</a:t>
                      </a:r>
                      <a:endParaRPr lang="zh-TW" altLang="en-US" sz="2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2592011"/>
                  </a:ext>
                </a:extLst>
              </a:tr>
              <a:tr h="651648">
                <a:tc>
                  <a:txBody>
                    <a:bodyPr/>
                    <a:lstStyle/>
                    <a:p>
                      <a:r>
                        <a:rPr lang="en-US" altLang="zh-TW" sz="2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altLang="en-US" sz="2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用電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b="1" kern="1200" noProof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□</a:t>
                      </a:r>
                      <a:r>
                        <a:rPr lang="zh-TW" altLang="en-US" sz="2400" b="1" kern="1200" noProof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有                                      </a:t>
                      </a:r>
                      <a:r>
                        <a:rPr lang="en-US" altLang="zh-TW" sz="2400" b="1" kern="1200" noProof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□</a:t>
                      </a:r>
                      <a:r>
                        <a:rPr lang="zh-TW" altLang="en-US" sz="2400" b="1" kern="1200" noProof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無</a:t>
                      </a:r>
                      <a:endParaRPr lang="zh-TW" altLang="en-US" sz="2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5921073"/>
                  </a:ext>
                </a:extLst>
              </a:tr>
              <a:tr h="651648">
                <a:tc>
                  <a:txBody>
                    <a:bodyPr/>
                    <a:lstStyle/>
                    <a:p>
                      <a:r>
                        <a:rPr lang="en-US" altLang="zh-TW" sz="2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4.</a:t>
                      </a:r>
                      <a:r>
                        <a:rPr lang="zh-TW" altLang="en-US" sz="2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衣物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b="1" kern="1200" noProof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□</a:t>
                      </a:r>
                      <a:r>
                        <a:rPr lang="zh-TW" altLang="en-US" sz="2400" b="1" kern="1200" noProof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有                                      </a:t>
                      </a:r>
                      <a:r>
                        <a:rPr lang="en-US" altLang="zh-TW" sz="2400" b="1" kern="1200" noProof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□</a:t>
                      </a:r>
                      <a:r>
                        <a:rPr lang="zh-TW" altLang="en-US" sz="2400" b="1" kern="1200" noProof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無</a:t>
                      </a:r>
                      <a:endParaRPr lang="zh-TW" altLang="en-US" sz="2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7124035"/>
                  </a:ext>
                </a:extLst>
              </a:tr>
              <a:tr h="651648">
                <a:tc>
                  <a:txBody>
                    <a:bodyPr/>
                    <a:lstStyle/>
                    <a:p>
                      <a:r>
                        <a:rPr lang="en-US" altLang="zh-TW" sz="2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</a:t>
                      </a:r>
                      <a:r>
                        <a:rPr lang="zh-TW" altLang="en-US" sz="2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上課用品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b="1" kern="1200" noProof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□</a:t>
                      </a:r>
                      <a:r>
                        <a:rPr lang="zh-TW" altLang="en-US" sz="2400" b="1" kern="1200" noProof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有                                      </a:t>
                      </a:r>
                      <a:r>
                        <a:rPr lang="en-US" altLang="zh-TW" sz="2400" b="1" kern="1200" noProof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□</a:t>
                      </a:r>
                      <a:r>
                        <a:rPr lang="zh-TW" altLang="en-US" sz="2400" b="1" kern="1200" noProof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無</a:t>
                      </a:r>
                      <a:endParaRPr lang="zh-TW" altLang="en-US" sz="2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5004622"/>
                  </a:ext>
                </a:extLst>
              </a:tr>
              <a:tr h="961957">
                <a:tc>
                  <a:txBody>
                    <a:bodyPr/>
                    <a:lstStyle/>
                    <a:p>
                      <a:r>
                        <a:rPr lang="en-US" altLang="zh-TW" sz="2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6.</a:t>
                      </a:r>
                      <a:r>
                        <a:rPr lang="zh-TW" altLang="en-US" sz="2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家人可否</a:t>
                      </a:r>
                      <a:endParaRPr lang="en-US" altLang="zh-TW" sz="2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zh-TW" altLang="en-US" sz="2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對外聯繫</a:t>
                      </a:r>
                      <a:endParaRPr lang="en-US" altLang="zh-TW" sz="2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b="1" kern="1200" noProof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□</a:t>
                      </a:r>
                      <a:r>
                        <a:rPr lang="zh-TW" altLang="en-US" sz="2400" b="1" kern="1200" noProof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可以                                  </a:t>
                      </a:r>
                      <a:r>
                        <a:rPr lang="en-US" altLang="zh-TW" sz="2400" b="1" kern="1200" noProof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□</a:t>
                      </a:r>
                      <a:r>
                        <a:rPr lang="zh-TW" altLang="en-US" sz="2400" b="1" kern="1200" noProof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不行</a:t>
                      </a:r>
                      <a:endParaRPr lang="zh-TW" altLang="en-US" sz="2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17396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789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D72706-9E24-FA37-2A83-DB62EF517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30153"/>
            <a:ext cx="9849374" cy="1325563"/>
          </a:xfrm>
        </p:spPr>
        <p:txBody>
          <a:bodyPr>
            <a:normAutofit/>
          </a:bodyPr>
          <a:lstStyle/>
          <a:p>
            <a:pPr algn="ctr"/>
            <a:r>
              <a:rPr lang="zh-TW" altLang="en-US" dirty="0"/>
              <a:t>還有其他事情，需要讓老師知道的嗎？（</a:t>
            </a:r>
            <a:r>
              <a:rPr lang="zh-TW" altLang="en-US" dirty="0">
                <a:solidFill>
                  <a:srgbClr val="FF0000"/>
                </a:solidFill>
              </a:rPr>
              <a:t>這裡可讓學生補充其他相關資訊</a:t>
            </a:r>
            <a:r>
              <a:rPr lang="zh-TW" altLang="en-US" dirty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72584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C6B4F7C-0A48-462E-3FCA-54738D0F9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接著，我們來聊聊</a:t>
            </a:r>
            <a:r>
              <a:rPr lang="en-US" altLang="zh-TW" dirty="0"/>
              <a:t>…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C8E15F9-5656-8A1A-0859-A6C7FF2E29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/>
              <a:t>這次水災發生，你看到哪些事情呢？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（</a:t>
            </a:r>
            <a:r>
              <a:rPr lang="zh-TW" altLang="en-US" sz="4000" dirty="0">
                <a:solidFill>
                  <a:srgbClr val="FF0000"/>
                </a:solidFill>
              </a:rPr>
              <a:t>這個階段，在喚起學生的經驗，請學生描述外在的具體事實。老師可以傾聽、做摘要。</a:t>
            </a:r>
            <a:r>
              <a:rPr lang="zh-TW" altLang="en-US" sz="4000" dirty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773246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A3F7563-0EA1-B2F9-11F6-AD5BED265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接著，我們來聊聊</a:t>
            </a:r>
            <a:r>
              <a:rPr lang="en-US" altLang="zh-TW" dirty="0"/>
              <a:t>…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EBC2761-5677-E04E-300F-28E5E6A6A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/>
              <a:t>這幾天的你，都過著什麼樣的生活？</a:t>
            </a:r>
            <a:endParaRPr lang="en-US" altLang="zh-TW" sz="4000" dirty="0"/>
          </a:p>
          <a:p>
            <a:pPr marL="0" indent="0">
              <a:buNone/>
            </a:pPr>
            <a:r>
              <a:rPr lang="zh-TW" altLang="en-US" sz="4000" dirty="0"/>
              <a:t>（</a:t>
            </a:r>
            <a:r>
              <a:rPr lang="zh-TW" altLang="en-US" sz="4000" dirty="0">
                <a:solidFill>
                  <a:srgbClr val="FF0000"/>
                </a:solidFill>
              </a:rPr>
              <a:t>同樣為描述事實，但更貼近孩子的經驗；為下一步驟「想法、心情」做準備。</a:t>
            </a:r>
            <a:r>
              <a:rPr lang="zh-TW" altLang="en-US" sz="4000" dirty="0"/>
              <a:t>）</a:t>
            </a:r>
            <a:endParaRPr lang="en-US" altLang="zh-TW" sz="4000" dirty="0"/>
          </a:p>
        </p:txBody>
      </p:sp>
    </p:spTree>
    <p:extLst>
      <p:ext uri="{BB962C8B-B14F-4D97-AF65-F5344CB8AC3E}">
        <p14:creationId xmlns:p14="http://schemas.microsoft.com/office/powerpoint/2010/main" val="1892296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713</Words>
  <Application>Microsoft Office PowerPoint</Application>
  <PresentationFormat>寬螢幕</PresentationFormat>
  <Paragraphs>80</Paragraphs>
  <Slides>14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9" baseType="lpstr">
      <vt:lpstr>微軟正黑體</vt:lpstr>
      <vt:lpstr>Aptos</vt:lpstr>
      <vt:lpstr>Aptos Display</vt:lpstr>
      <vt:lpstr>Arial</vt:lpstr>
      <vt:lpstr>Office 佈景主題</vt:lpstr>
      <vt:lpstr>水災後的 聊聊時間</vt:lpstr>
      <vt:lpstr>現況確認</vt:lpstr>
      <vt:lpstr>現況確認</vt:lpstr>
      <vt:lpstr>現況確認</vt:lpstr>
      <vt:lpstr>現況確認</vt:lpstr>
      <vt:lpstr>現況確認</vt:lpstr>
      <vt:lpstr>還有其他事情，需要讓老師知道的嗎？（這裡可讓學生補充其他相關資訊）</vt:lpstr>
      <vt:lpstr>接著，我們來聊聊…</vt:lpstr>
      <vt:lpstr>接著，我們來聊聊…</vt:lpstr>
      <vt:lpstr>接著，我們來聊聊…</vt:lpstr>
      <vt:lpstr>接著，我們來聊聊…</vt:lpstr>
      <vt:lpstr>身心反應參考表</vt:lpstr>
      <vt:lpstr>老師的貼心叮嚀</vt:lpstr>
      <vt:lpstr>老師的貼心叮嚀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柏菘 黃</dc:creator>
  <cp:lastModifiedBy>教育處-154</cp:lastModifiedBy>
  <cp:revision>6</cp:revision>
  <dcterms:created xsi:type="dcterms:W3CDTF">2025-10-01T08:13:51Z</dcterms:created>
  <dcterms:modified xsi:type="dcterms:W3CDTF">2025-10-02T08:57:08Z</dcterms:modified>
</cp:coreProperties>
</file>